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sans titre" id="{96CA1E57-01DB-4268-B7C6-4F8564628052}">
          <p14:sldIdLst>
            <p14:sldId id="25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78" autoAdjust="0"/>
    <p:restoredTop sz="95501" autoAdjust="0"/>
  </p:normalViewPr>
  <p:slideViewPr>
    <p:cSldViewPr snapToGrid="0">
      <p:cViewPr varScale="1">
        <p:scale>
          <a:sx n="49" d="100"/>
          <a:sy n="49" d="100"/>
        </p:scale>
        <p:origin x="2827"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F0907AB-453A-49B9-B08A-CB15C7B76B86}" type="datetimeFigureOut">
              <a:rPr lang="fr-FR" smtClean="0"/>
              <a:t>15/05/2025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BC997A6-AD9B-4276-87ED-B813E3BD5B55}" type="slidenum">
              <a:rPr lang="fr-FR" smtClean="0"/>
              <a:t>‹N°›</a:t>
            </a:fld>
            <a:endParaRPr lang="fr-FR"/>
          </a:p>
        </p:txBody>
      </p:sp>
    </p:spTree>
    <p:extLst>
      <p:ext uri="{BB962C8B-B14F-4D97-AF65-F5344CB8AC3E}">
        <p14:creationId xmlns:p14="http://schemas.microsoft.com/office/powerpoint/2010/main" val="807581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F0907AB-453A-49B9-B08A-CB15C7B76B86}" type="datetimeFigureOut">
              <a:rPr lang="fr-FR" smtClean="0"/>
              <a:t>15/05/2025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BC997A6-AD9B-4276-87ED-B813E3BD5B55}" type="slidenum">
              <a:rPr lang="fr-FR" smtClean="0"/>
              <a:t>‹N°›</a:t>
            </a:fld>
            <a:endParaRPr lang="fr-FR"/>
          </a:p>
        </p:txBody>
      </p:sp>
    </p:spTree>
    <p:extLst>
      <p:ext uri="{BB962C8B-B14F-4D97-AF65-F5344CB8AC3E}">
        <p14:creationId xmlns:p14="http://schemas.microsoft.com/office/powerpoint/2010/main" val="488490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F0907AB-453A-49B9-B08A-CB15C7B76B86}" type="datetimeFigureOut">
              <a:rPr lang="fr-FR" smtClean="0"/>
              <a:t>15/05/2025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BC997A6-AD9B-4276-87ED-B813E3BD5B55}" type="slidenum">
              <a:rPr lang="fr-FR" smtClean="0"/>
              <a:t>‹N°›</a:t>
            </a:fld>
            <a:endParaRPr lang="fr-FR"/>
          </a:p>
        </p:txBody>
      </p:sp>
    </p:spTree>
    <p:extLst>
      <p:ext uri="{BB962C8B-B14F-4D97-AF65-F5344CB8AC3E}">
        <p14:creationId xmlns:p14="http://schemas.microsoft.com/office/powerpoint/2010/main" val="3917499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F0907AB-453A-49B9-B08A-CB15C7B76B86}" type="datetimeFigureOut">
              <a:rPr lang="fr-FR" smtClean="0"/>
              <a:t>15/05/2025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BC997A6-AD9B-4276-87ED-B813E3BD5B55}" type="slidenum">
              <a:rPr lang="fr-FR" smtClean="0"/>
              <a:t>‹N°›</a:t>
            </a:fld>
            <a:endParaRPr lang="fr-FR"/>
          </a:p>
        </p:txBody>
      </p:sp>
    </p:spTree>
    <p:extLst>
      <p:ext uri="{BB962C8B-B14F-4D97-AF65-F5344CB8AC3E}">
        <p14:creationId xmlns:p14="http://schemas.microsoft.com/office/powerpoint/2010/main" val="1402536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F0907AB-453A-49B9-B08A-CB15C7B76B86}" type="datetimeFigureOut">
              <a:rPr lang="fr-FR" smtClean="0"/>
              <a:t>15/05/2025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BC997A6-AD9B-4276-87ED-B813E3BD5B55}" type="slidenum">
              <a:rPr lang="fr-FR" smtClean="0"/>
              <a:t>‹N°›</a:t>
            </a:fld>
            <a:endParaRPr lang="fr-FR"/>
          </a:p>
        </p:txBody>
      </p:sp>
    </p:spTree>
    <p:extLst>
      <p:ext uri="{BB962C8B-B14F-4D97-AF65-F5344CB8AC3E}">
        <p14:creationId xmlns:p14="http://schemas.microsoft.com/office/powerpoint/2010/main" val="2015246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F0907AB-453A-49B9-B08A-CB15C7B76B86}" type="datetimeFigureOut">
              <a:rPr lang="fr-FR" smtClean="0"/>
              <a:t>15/05/2025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BC997A6-AD9B-4276-87ED-B813E3BD5B55}" type="slidenum">
              <a:rPr lang="fr-FR" smtClean="0"/>
              <a:t>‹N°›</a:t>
            </a:fld>
            <a:endParaRPr lang="fr-FR"/>
          </a:p>
        </p:txBody>
      </p:sp>
    </p:spTree>
    <p:extLst>
      <p:ext uri="{BB962C8B-B14F-4D97-AF65-F5344CB8AC3E}">
        <p14:creationId xmlns:p14="http://schemas.microsoft.com/office/powerpoint/2010/main" val="488503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4453467"/>
            <a:ext cx="2901255"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4453467"/>
            <a:ext cx="2915543"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F0907AB-453A-49B9-B08A-CB15C7B76B86}" type="datetimeFigureOut">
              <a:rPr lang="fr-FR" smtClean="0"/>
              <a:t>15/05/2025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BC997A6-AD9B-4276-87ED-B813E3BD5B55}" type="slidenum">
              <a:rPr lang="fr-FR" smtClean="0"/>
              <a:t>‹N°›</a:t>
            </a:fld>
            <a:endParaRPr lang="fr-FR"/>
          </a:p>
        </p:txBody>
      </p:sp>
    </p:spTree>
    <p:extLst>
      <p:ext uri="{BB962C8B-B14F-4D97-AF65-F5344CB8AC3E}">
        <p14:creationId xmlns:p14="http://schemas.microsoft.com/office/powerpoint/2010/main" val="3576908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F0907AB-453A-49B9-B08A-CB15C7B76B86}" type="datetimeFigureOut">
              <a:rPr lang="fr-FR" smtClean="0"/>
              <a:t>15/05/2025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BC997A6-AD9B-4276-87ED-B813E3BD5B55}" type="slidenum">
              <a:rPr lang="fr-FR" smtClean="0"/>
              <a:t>‹N°›</a:t>
            </a:fld>
            <a:endParaRPr lang="fr-FR"/>
          </a:p>
        </p:txBody>
      </p:sp>
    </p:spTree>
    <p:extLst>
      <p:ext uri="{BB962C8B-B14F-4D97-AF65-F5344CB8AC3E}">
        <p14:creationId xmlns:p14="http://schemas.microsoft.com/office/powerpoint/2010/main" val="2052992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907AB-453A-49B9-B08A-CB15C7B76B86}" type="datetimeFigureOut">
              <a:rPr lang="fr-FR" smtClean="0"/>
              <a:t>15/05/2025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BC997A6-AD9B-4276-87ED-B813E3BD5B55}" type="slidenum">
              <a:rPr lang="fr-FR" smtClean="0"/>
              <a:t>‹N°›</a:t>
            </a:fld>
            <a:endParaRPr lang="fr-FR"/>
          </a:p>
        </p:txBody>
      </p:sp>
    </p:spTree>
    <p:extLst>
      <p:ext uri="{BB962C8B-B14F-4D97-AF65-F5344CB8AC3E}">
        <p14:creationId xmlns:p14="http://schemas.microsoft.com/office/powerpoint/2010/main" val="2036741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F0907AB-453A-49B9-B08A-CB15C7B76B86}" type="datetimeFigureOut">
              <a:rPr lang="fr-FR" smtClean="0"/>
              <a:t>15/05/2025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BC997A6-AD9B-4276-87ED-B813E3BD5B55}" type="slidenum">
              <a:rPr lang="fr-FR" smtClean="0"/>
              <a:t>‹N°›</a:t>
            </a:fld>
            <a:endParaRPr lang="fr-FR"/>
          </a:p>
        </p:txBody>
      </p:sp>
    </p:spTree>
    <p:extLst>
      <p:ext uri="{BB962C8B-B14F-4D97-AF65-F5344CB8AC3E}">
        <p14:creationId xmlns:p14="http://schemas.microsoft.com/office/powerpoint/2010/main" val="1382409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F0907AB-453A-49B9-B08A-CB15C7B76B86}" type="datetimeFigureOut">
              <a:rPr lang="fr-FR" smtClean="0"/>
              <a:t>15/05/2025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BC997A6-AD9B-4276-87ED-B813E3BD5B55}" type="slidenum">
              <a:rPr lang="fr-FR" smtClean="0"/>
              <a:t>‹N°›</a:t>
            </a:fld>
            <a:endParaRPr lang="fr-FR"/>
          </a:p>
        </p:txBody>
      </p:sp>
    </p:spTree>
    <p:extLst>
      <p:ext uri="{BB962C8B-B14F-4D97-AF65-F5344CB8AC3E}">
        <p14:creationId xmlns:p14="http://schemas.microsoft.com/office/powerpoint/2010/main" val="479033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4F0907AB-453A-49B9-B08A-CB15C7B76B86}" type="datetimeFigureOut">
              <a:rPr lang="fr-FR" smtClean="0"/>
              <a:t>15/05/2025</a:t>
            </a:fld>
            <a:endParaRPr lang="fr-FR"/>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CBC997A6-AD9B-4276-87ED-B813E3BD5B55}" type="slidenum">
              <a:rPr lang="fr-FR" smtClean="0"/>
              <a:t>‹N°›</a:t>
            </a:fld>
            <a:endParaRPr lang="fr-FR"/>
          </a:p>
        </p:txBody>
      </p:sp>
    </p:spTree>
    <p:extLst>
      <p:ext uri="{BB962C8B-B14F-4D97-AF65-F5344CB8AC3E}">
        <p14:creationId xmlns:p14="http://schemas.microsoft.com/office/powerpoint/2010/main" val="2748498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363174" y="68159"/>
            <a:ext cx="5966186" cy="704180"/>
          </a:xfrm>
        </p:spPr>
        <p:txBody>
          <a:bodyPr>
            <a:noAutofit/>
          </a:bodyPr>
          <a:lstStyle/>
          <a:p>
            <a:pPr algn="ctr"/>
            <a:r>
              <a:rPr lang="fr-FR" sz="1800" b="1" dirty="0"/>
              <a:t>To</a:t>
            </a:r>
            <a:r>
              <a:rPr lang="fr-CA" sz="1800" b="1" dirty="0"/>
              <a:t>rsion d’annexe chez une adolescente : A propos d’un cas</a:t>
            </a:r>
            <a:endParaRPr lang="fr-FR" sz="1800" b="1" dirty="0"/>
          </a:p>
        </p:txBody>
      </p:sp>
      <p:graphicFrame>
        <p:nvGraphicFramePr>
          <p:cNvPr id="8" name="Tableau 7"/>
          <p:cNvGraphicFramePr>
            <a:graphicFrameLocks noGrp="1"/>
          </p:cNvGraphicFramePr>
          <p:nvPr>
            <p:extLst>
              <p:ext uri="{D42A27DB-BD31-4B8C-83A1-F6EECF244321}">
                <p14:modId xmlns:p14="http://schemas.microsoft.com/office/powerpoint/2010/main" val="2431208440"/>
              </p:ext>
            </p:extLst>
          </p:nvPr>
        </p:nvGraphicFramePr>
        <p:xfrm>
          <a:off x="291467" y="1277175"/>
          <a:ext cx="3207564" cy="1905000"/>
        </p:xfrm>
        <a:graphic>
          <a:graphicData uri="http://schemas.openxmlformats.org/drawingml/2006/table">
            <a:tbl>
              <a:tblPr/>
              <a:tblGrid>
                <a:gridCol w="3207564">
                  <a:extLst>
                    <a:ext uri="{9D8B030D-6E8A-4147-A177-3AD203B41FA5}">
                      <a16:colId xmlns:a16="http://schemas.microsoft.com/office/drawing/2014/main" val="20000"/>
                    </a:ext>
                  </a:extLst>
                </a:gridCol>
              </a:tblGrid>
              <a:tr h="1652158">
                <a:tc>
                  <a:txBody>
                    <a:bodyPr/>
                    <a:lstStyle/>
                    <a:p>
                      <a:pPr marL="0" algn="l" defTabSz="685800" rtl="0" eaLnBrk="1" latinLnBrk="0" hangingPunct="1"/>
                      <a:r>
                        <a:rPr lang="fr-CA" sz="1000" b="1" u="sng" kern="1200" dirty="0">
                          <a:solidFill>
                            <a:schemeClr val="tx1"/>
                          </a:solidFill>
                          <a:latin typeface="+mn-lt"/>
                          <a:ea typeface="+mn-ea"/>
                          <a:cs typeface="+mn-cs"/>
                        </a:rPr>
                        <a:t>Introduction</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000" b="0" dirty="0"/>
                        <a:t>La torsion d’annexe représente une urgence gynécologique rare mais sérieuse, avec une prévalence estimée entre 2,5 % et 7,4 % chez les femmes consultant pour douleur pelvienne aiguë. Elle survient principalement chez les femmes en âge de procréer, et concerne l’ovaire isolément dans 30 à 80 % des cas, sans lésion organique sous-jacente. En revanche, lorsqu’une masse annexielle est présente, notamment d’origine bénigne, le risque de torsion augmente significativement. La rapidité de la prise en charge conditionne le pronostic fonctionnel ovarien.</a:t>
                      </a:r>
                    </a:p>
                    <a:p>
                      <a:pPr marL="0" algn="l" defTabSz="685800" rtl="0" eaLnBrk="1" latinLnBrk="0" hangingPunct="1"/>
                      <a:endParaRPr lang="fr-CA" sz="900" b="0" u="none" kern="1200" dirty="0">
                        <a:solidFill>
                          <a:schemeClr val="tx1"/>
                        </a:solidFill>
                        <a:latin typeface="+mn-lt"/>
                        <a:ea typeface="+mn-ea"/>
                        <a:cs typeface="+mn-cs"/>
                      </a:endParaRPr>
                    </a:p>
                  </a:txBody>
                  <a:tcPr>
                    <a:lnL w="12700" cmpd="sng">
                      <a:solidFill>
                        <a:srgbClr val="0070C0"/>
                      </a:solidFill>
                      <a:prstDash val="solid"/>
                    </a:lnL>
                    <a:lnR w="12700" cmpd="sng">
                      <a:solidFill>
                        <a:srgbClr val="0070C0"/>
                      </a:solidFill>
                      <a:prstDash val="solid"/>
                    </a:lnR>
                    <a:lnT w="12700" cmpd="sng">
                      <a:solidFill>
                        <a:srgbClr val="0070C0"/>
                      </a:solidFill>
                      <a:prstDash val="solid"/>
                    </a:lnT>
                    <a:lnB w="12700" cmpd="sng">
                      <a:solidFill>
                        <a:srgbClr val="0070C0"/>
                      </a:solidFill>
                      <a:prstDash val="solid"/>
                    </a:lnB>
                  </a:tcPr>
                </a:tc>
                <a:extLst>
                  <a:ext uri="{0D108BD9-81ED-4DB2-BD59-A6C34878D82A}">
                    <a16:rowId xmlns:a16="http://schemas.microsoft.com/office/drawing/2014/main" val="10000"/>
                  </a:ext>
                </a:extLst>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2697348221"/>
              </p:ext>
            </p:extLst>
          </p:nvPr>
        </p:nvGraphicFramePr>
        <p:xfrm>
          <a:off x="3657246" y="1277175"/>
          <a:ext cx="2955708" cy="7848600"/>
        </p:xfrm>
        <a:graphic>
          <a:graphicData uri="http://schemas.openxmlformats.org/drawingml/2006/table">
            <a:tbl>
              <a:tblPr/>
              <a:tblGrid>
                <a:gridCol w="2955708">
                  <a:extLst>
                    <a:ext uri="{9D8B030D-6E8A-4147-A177-3AD203B41FA5}">
                      <a16:colId xmlns:a16="http://schemas.microsoft.com/office/drawing/2014/main" val="20000"/>
                    </a:ext>
                  </a:extLst>
                </a:gridCol>
              </a:tblGrid>
              <a:tr h="504247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fr-CA" sz="1100" b="1" i="0" u="sng" strike="noStrike" kern="1200" cap="none" spc="0" normalizeH="0" baseline="0" noProof="0" dirty="0">
                          <a:ln>
                            <a:noFill/>
                          </a:ln>
                          <a:solidFill>
                            <a:prstClr val="black"/>
                          </a:solidFill>
                          <a:effectLst/>
                          <a:uLnTx/>
                          <a:uFillTx/>
                          <a:latin typeface="+mn-lt"/>
                          <a:ea typeface="+mn-ea"/>
                          <a:cs typeface="+mn-cs"/>
                        </a:rPr>
                        <a:t>Discussion</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000" dirty="0"/>
                        <a:t>La torsion annexielle est une urgence gynécologique difficile à diagnostiquer, ce qui justifie le maintien constant d’un haut niveau de suspicion clinique. Elle correspond à une rotation partielle ou complète de l’annexe utérine autour de son pédicule vasculaire. Cette torsion peut concerner l’ovaire, la trompe de Fallope, ou les deux simultanément. Toutefois, la torsion isolée de la trompe reste rare, tous âges confondus. Le mécanisme physiopathologique débute par une perturbation du retour veineux, suivie d’une atteinte artérielle, entraînant une congestion, un œdème, une ischémie, puis une nécrose progressive de l’annexe concernée. À ce jour, la durée minimale d’ischémie conduisant à une nécrose reste mal définie.</a:t>
                      </a:r>
                      <a:endParaRPr kumimoji="0" lang="fr-FR" sz="11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La torsion survient généralement sur un ovaire atteint d'une pathologie : qu'il s'agisse d'une tumeur maligne ou bénigne, d'un kyste du corps jaune, d'un syndrome d'hyperstimulation ovarienne ou au début de la grossesse. Les symptômes se caractérisent par une douleur pelvienne latérale soudaine et intermittente, accompagnée de troubles digestifs. L'échographie constitue l'examen de choix pour éliminer les diagnostics différentiels, identifier les facteurs favorisant la torsion et détecter les signes indirects d'ischémie.</a:t>
                      </a:r>
                      <a:endParaRPr kumimoji="0" lang="fr-FR" sz="11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L'IRM révèle des ovaires volumineux, un œdème ovarien, une répartition périphérique des follicules, des tours de spire de torsion, un épaississement tubaire, et un hématosalpinx. À un stade avancé, des images d'infarctus hémorragique peuvent être observées. La cœlioscopie est le traitement privilégié, permettant la simple détorsion associée à une kystectomie (sans indication systématique d'annexectomie, même en cas d'absence de recoloration : la fonction endocrine peut être récupérée après 6 semaines).</a:t>
                      </a:r>
                    </a:p>
                    <a:p>
                      <a:pPr marL="0" marR="0" lvl="0" indent="0" algn="l" defTabSz="685800" rtl="0" eaLnBrk="1" fontAlgn="auto" latinLnBrk="0" hangingPunct="1">
                        <a:lnSpc>
                          <a:spcPct val="100000"/>
                        </a:lnSpc>
                        <a:spcBef>
                          <a:spcPts val="0"/>
                        </a:spcBef>
                        <a:spcAft>
                          <a:spcPts val="0"/>
                        </a:spcAft>
                        <a:buClrTx/>
                        <a:buSzTx/>
                        <a:buFontTx/>
                        <a:buNone/>
                        <a:tabLst/>
                        <a:defRPr/>
                      </a:pPr>
                      <a:r>
                        <a:rPr lang="fr-DZ" sz="1000" kern="1200" dirty="0">
                          <a:solidFill>
                            <a:schemeClr val="tx1"/>
                          </a:solidFill>
                          <a:effectLst/>
                          <a:latin typeface="+mn-lt"/>
                          <a:ea typeface="+mn-ea"/>
                          <a:cs typeface="+mn-cs"/>
                        </a:rPr>
                        <a:t>La patiente a été hospitalisée et a bénéficié d’une cœlioscopie diagnostique et opératoire. L’exploration a révélé une ascite modérée, , un kyste ovarien gauche de 10 cm, à paroi épaissie, non vascularisée, en torsion avec la trompe gauche noirâtre et boudinée. Une détorsion de l’annexe gauche (3 tours de spire) ainsi qu’une kystectomie ovarienne ont été réalisées. Une recoloration progressive de la trompe a été observée en fin d’intervention.</a:t>
                      </a:r>
                    </a:p>
                    <a:p>
                      <a:pPr marL="0" marR="0" lvl="0" indent="0" algn="l" defTabSz="685800" rtl="0" eaLnBrk="1" fontAlgn="auto" latinLnBrk="0" hangingPunct="1">
                        <a:lnSpc>
                          <a:spcPct val="100000"/>
                        </a:lnSpc>
                        <a:spcBef>
                          <a:spcPts val="0"/>
                        </a:spcBef>
                        <a:spcAft>
                          <a:spcPts val="0"/>
                        </a:spcAft>
                        <a:buClrTx/>
                        <a:buSzTx/>
                        <a:buFontTx/>
                        <a:buNone/>
                        <a:tabLst/>
                        <a:defRPr/>
                      </a:pPr>
                      <a:r>
                        <a:rPr lang="fr-CA" sz="1000" kern="1200" dirty="0">
                          <a:solidFill>
                            <a:schemeClr val="tx1"/>
                          </a:solidFill>
                          <a:latin typeface="+mn-lt"/>
                          <a:ea typeface="+mn-ea"/>
                          <a:cs typeface="+mn-cs"/>
                        </a:rPr>
                        <a:t>l’examen anatomo pathologique est revenue en faveur d’un kyste séreux remanié par l’hémorragie.</a:t>
                      </a:r>
                      <a:endParaRPr lang="en-CA" sz="1000" kern="1200" dirty="0">
                        <a:solidFill>
                          <a:schemeClr val="tx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8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txBody>
                  <a:tcPr>
                    <a:lnL w="12700" cmpd="sng">
                      <a:solidFill>
                        <a:srgbClr val="0070C0"/>
                      </a:solidFill>
                      <a:prstDash val="solid"/>
                    </a:lnL>
                    <a:lnR w="12700" cmpd="sng">
                      <a:solidFill>
                        <a:srgbClr val="0070C0"/>
                      </a:solidFill>
                      <a:prstDash val="solid"/>
                    </a:lnR>
                    <a:lnT w="12700" cmpd="sng">
                      <a:solidFill>
                        <a:srgbClr val="0070C0"/>
                      </a:solidFill>
                      <a:prstDash val="solid"/>
                    </a:lnT>
                    <a:lnB w="12700" cmpd="sng">
                      <a:solidFill>
                        <a:srgbClr val="0070C0"/>
                      </a:solidFill>
                      <a:prstDash val="solid"/>
                    </a:lnB>
                  </a:tcPr>
                </a:tc>
                <a:extLst>
                  <a:ext uri="{0D108BD9-81ED-4DB2-BD59-A6C34878D82A}">
                    <a16:rowId xmlns:a16="http://schemas.microsoft.com/office/drawing/2014/main" val="10000"/>
                  </a:ext>
                </a:extLst>
              </a:tr>
            </a:tbl>
          </a:graphicData>
        </a:graphic>
      </p:graphicFrame>
      <p:graphicFrame>
        <p:nvGraphicFramePr>
          <p:cNvPr id="19" name="Tableau 18"/>
          <p:cNvGraphicFramePr>
            <a:graphicFrameLocks noGrp="1"/>
          </p:cNvGraphicFramePr>
          <p:nvPr>
            <p:extLst>
              <p:ext uri="{D42A27DB-BD31-4B8C-83A1-F6EECF244321}">
                <p14:modId xmlns:p14="http://schemas.microsoft.com/office/powerpoint/2010/main" val="3363414006"/>
              </p:ext>
            </p:extLst>
          </p:nvPr>
        </p:nvGraphicFramePr>
        <p:xfrm>
          <a:off x="301354" y="3309949"/>
          <a:ext cx="3242904" cy="3581400"/>
        </p:xfrm>
        <a:graphic>
          <a:graphicData uri="http://schemas.openxmlformats.org/drawingml/2006/table">
            <a:tbl>
              <a:tblPr/>
              <a:tblGrid>
                <a:gridCol w="3242904">
                  <a:extLst>
                    <a:ext uri="{9D8B030D-6E8A-4147-A177-3AD203B41FA5}">
                      <a16:colId xmlns:a16="http://schemas.microsoft.com/office/drawing/2014/main" val="20000"/>
                    </a:ext>
                  </a:extLst>
                </a:gridCol>
              </a:tblGrid>
              <a:tr h="2747410">
                <a:tc>
                  <a:txBody>
                    <a:bodyPr/>
                    <a:lstStyle/>
                    <a:p>
                      <a:pPr marL="0" algn="l" defTabSz="685800" rtl="0" eaLnBrk="1" latinLnBrk="0" hangingPunct="1"/>
                      <a:r>
                        <a:rPr lang="fr-CA" sz="1000" b="1" u="sng" kern="1200" dirty="0">
                          <a:solidFill>
                            <a:schemeClr val="tx1"/>
                          </a:solidFill>
                          <a:latin typeface="+mj-lt"/>
                          <a:ea typeface="+mn-ea"/>
                          <a:cs typeface="+mn-cs"/>
                        </a:rPr>
                        <a:t>Observation :  </a:t>
                      </a:r>
                    </a:p>
                    <a:p>
                      <a:r>
                        <a:rPr lang="fr-DZ" sz="1000" kern="1200" dirty="0">
                          <a:solidFill>
                            <a:schemeClr val="tx1"/>
                          </a:solidFill>
                          <a:effectLst/>
                          <a:latin typeface="+mn-lt"/>
                          <a:ea typeface="+mn-ea"/>
                          <a:cs typeface="+mn-cs"/>
                        </a:rPr>
                        <a:t>Il s’agit d’une patiente de 17 ans, sans antécédents médicaux particuliers, ayant consulté pour des douleurs pelviennes évoluant depuis 2 jours. Les douleurs, brutales, localisées à la fosse iliaque gauche avec irradiation lombaire, étaient associées à des vomissements alimentaires. </a:t>
                      </a:r>
                    </a:p>
                    <a:p>
                      <a:r>
                        <a:rPr lang="fr-DZ" sz="1000" kern="1200" dirty="0">
                          <a:solidFill>
                            <a:schemeClr val="tx1"/>
                          </a:solidFill>
                          <a:effectLst/>
                          <a:latin typeface="+mn-lt"/>
                          <a:ea typeface="+mn-ea"/>
                          <a:cs typeface="+mn-cs"/>
                        </a:rPr>
                        <a:t>L’examen clinique a retrouvé une patiente consciente, apyrétique, un abdomen souple, une défense et une douleur à la palpation de la fosse iliaque gauche.</a:t>
                      </a:r>
                    </a:p>
                    <a:p>
                      <a:r>
                        <a:rPr lang="fr-DZ" sz="1000" kern="1200" dirty="0">
                          <a:solidFill>
                            <a:schemeClr val="tx1"/>
                          </a:solidFill>
                          <a:effectLst/>
                          <a:latin typeface="+mn-lt"/>
                          <a:ea typeface="+mn-ea"/>
                          <a:cs typeface="+mn-cs"/>
                        </a:rPr>
                        <a:t>Le bilan biologique était normal. L’échographie sus-pubienne a montré une masse latéro-utérine gauche de 100 x 80 mm, hypoéchogène, uniloculaire, à paroi fine, </a:t>
                      </a:r>
                      <a:r>
                        <a:rPr lang="fr-CA" sz="1000" kern="1200" dirty="0">
                          <a:solidFill>
                            <a:schemeClr val="tx1"/>
                          </a:solidFill>
                          <a:latin typeface="+mn-lt"/>
                          <a:ea typeface="+mn-ea"/>
                          <a:cs typeface="+mn-cs"/>
                        </a:rPr>
                        <a:t>sans cloisons ni végétations </a:t>
                      </a:r>
                      <a:r>
                        <a:rPr lang="fr-CA" sz="1000" kern="1200" baseline="0" dirty="0">
                          <a:solidFill>
                            <a:schemeClr val="tx1"/>
                          </a:solidFill>
                          <a:latin typeface="+mn-lt"/>
                          <a:ea typeface="+mn-ea"/>
                          <a:cs typeface="+mn-cs"/>
                        </a:rPr>
                        <a:t> </a:t>
                      </a:r>
                      <a:r>
                        <a:rPr lang="fr-CA" sz="1000" kern="1200" dirty="0">
                          <a:solidFill>
                            <a:schemeClr val="tx1"/>
                          </a:solidFill>
                          <a:latin typeface="+mn-lt"/>
                          <a:ea typeface="+mn-ea"/>
                          <a:cs typeface="+mn-cs"/>
                        </a:rPr>
                        <a:t>avec un épanchement péritonéal de petite abondance dans le cul de sac de douglas, sans cloisons ni végétations </a:t>
                      </a:r>
                      <a:r>
                        <a:rPr lang="fr-CA" sz="1000" kern="1200" baseline="0" dirty="0">
                          <a:solidFill>
                            <a:schemeClr val="tx1"/>
                          </a:solidFill>
                          <a:latin typeface="+mn-lt"/>
                          <a:ea typeface="+mn-ea"/>
                          <a:cs typeface="+mn-cs"/>
                        </a:rPr>
                        <a:t> </a:t>
                      </a:r>
                      <a:r>
                        <a:rPr lang="fr-CA" sz="1000" kern="1200" dirty="0">
                          <a:solidFill>
                            <a:schemeClr val="tx1"/>
                          </a:solidFill>
                          <a:latin typeface="+mn-lt"/>
                          <a:ea typeface="+mn-ea"/>
                          <a:cs typeface="+mn-cs"/>
                        </a:rPr>
                        <a:t>avec un épanchement péritonéal de petite abondance dans le cul de sac de douglas </a:t>
                      </a:r>
                      <a:r>
                        <a:rPr lang="fr-DZ" sz="1000" kern="1200" dirty="0">
                          <a:solidFill>
                            <a:schemeClr val="tx1"/>
                          </a:solidFill>
                          <a:effectLst/>
                          <a:latin typeface="+mn-lt"/>
                          <a:ea typeface="+mn-ea"/>
                          <a:cs typeface="+mn-cs"/>
                        </a:rPr>
                        <a:t>évoquant un kyste ovarien simple.</a:t>
                      </a:r>
                    </a:p>
                    <a:p>
                      <a:r>
                        <a:rPr lang="fr-DZ" sz="1000" kern="1200" dirty="0">
                          <a:solidFill>
                            <a:schemeClr val="tx1"/>
                          </a:solidFill>
                          <a:effectLst/>
                          <a:latin typeface="+mn-lt"/>
                          <a:ea typeface="+mn-ea"/>
                          <a:cs typeface="+mn-cs"/>
                        </a:rPr>
                        <a:t>La vascularisation ovarienne était conservée au Doppler </a:t>
                      </a:r>
                      <a:r>
                        <a:rPr lang="fr-FR" sz="1000" kern="1200" baseline="0" dirty="0">
                          <a:solidFill>
                            <a:schemeClr val="tx1"/>
                          </a:solidFill>
                          <a:latin typeface="+mn-lt"/>
                          <a:ea typeface="+mn-ea"/>
                          <a:cs typeface="+mn-cs"/>
                        </a:rPr>
                        <a:t>avec présence de </a:t>
                      </a:r>
                      <a:r>
                        <a:rPr lang="fr-CA" sz="1000" kern="1200" baseline="0" dirty="0">
                          <a:solidFill>
                            <a:schemeClr val="tx1"/>
                          </a:solidFill>
                          <a:latin typeface="+mn-lt"/>
                          <a:ea typeface="+mn-ea"/>
                          <a:cs typeface="+mn-cs"/>
                        </a:rPr>
                        <a:t>deux tours de spires</a:t>
                      </a:r>
                      <a:r>
                        <a:rPr lang="fr-CA" sz="1000" kern="1200" dirty="0">
                          <a:solidFill>
                            <a:schemeClr val="tx1"/>
                          </a:solidFill>
                          <a:latin typeface="+mn-lt"/>
                          <a:ea typeface="+mn-ea"/>
                          <a:cs typeface="+mn-cs"/>
                        </a:rPr>
                        <a:t> </a:t>
                      </a:r>
                      <a:r>
                        <a:rPr lang="fr-DZ" sz="1000" kern="1200" dirty="0">
                          <a:solidFill>
                            <a:schemeClr val="tx1"/>
                          </a:solidFill>
                          <a:effectLst/>
                          <a:latin typeface="+mn-lt"/>
                          <a:ea typeface="+mn-ea"/>
                          <a:cs typeface="+mn-cs"/>
                        </a:rPr>
                        <a:t>. </a:t>
                      </a:r>
                    </a:p>
                    <a:p>
                      <a:r>
                        <a:rPr lang="fr-DZ" sz="1000" kern="1200" dirty="0">
                          <a:solidFill>
                            <a:schemeClr val="tx1"/>
                          </a:solidFill>
                          <a:effectLst/>
                          <a:latin typeface="+mn-lt"/>
                          <a:ea typeface="+mn-ea"/>
                          <a:cs typeface="+mn-cs"/>
                        </a:rPr>
                        <a:t>Le diagnostic retenu était celui d’une torsion ovarienne sur kyste ovarien simple en torsion.</a:t>
                      </a:r>
                    </a:p>
                    <a:p>
                      <a:pPr marL="0" algn="l" defTabSz="685800" rtl="0" eaLnBrk="1" latinLnBrk="0" hangingPunct="1"/>
                      <a:endParaRPr lang="fr-CA" sz="900" b="0" u="none" kern="1200" baseline="0" dirty="0">
                        <a:solidFill>
                          <a:schemeClr val="tx1"/>
                        </a:solidFill>
                        <a:latin typeface="+mj-lt"/>
                        <a:ea typeface="+mn-ea"/>
                        <a:cs typeface="+mn-cs"/>
                      </a:endParaRPr>
                    </a:p>
                  </a:txBody>
                  <a:tcPr>
                    <a:lnL w="12700" cmpd="sng">
                      <a:solidFill>
                        <a:srgbClr val="0070C0"/>
                      </a:solidFill>
                      <a:prstDash val="solid"/>
                    </a:lnL>
                    <a:lnR w="12700" cmpd="sng">
                      <a:solidFill>
                        <a:srgbClr val="0070C0"/>
                      </a:solidFill>
                      <a:prstDash val="solid"/>
                    </a:lnR>
                    <a:lnT w="12700" cmpd="sng">
                      <a:solidFill>
                        <a:srgbClr val="0070C0"/>
                      </a:solidFill>
                      <a:prstDash val="solid"/>
                    </a:lnT>
                    <a:lnB w="12700" cmpd="sng">
                      <a:solidFill>
                        <a:srgbClr val="0070C0"/>
                      </a:solidFill>
                      <a:prstDash val="solid"/>
                    </a:lnB>
                  </a:tcPr>
                </a:tc>
                <a:extLst>
                  <a:ext uri="{0D108BD9-81ED-4DB2-BD59-A6C34878D82A}">
                    <a16:rowId xmlns:a16="http://schemas.microsoft.com/office/drawing/2014/main" val="10000"/>
                  </a:ext>
                </a:extLst>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892732468"/>
              </p:ext>
            </p:extLst>
          </p:nvPr>
        </p:nvGraphicFramePr>
        <p:xfrm>
          <a:off x="280444" y="9311015"/>
          <a:ext cx="6131646" cy="902773"/>
        </p:xfrm>
        <a:graphic>
          <a:graphicData uri="http://schemas.openxmlformats.org/drawingml/2006/table">
            <a:tbl>
              <a:tblPr/>
              <a:tblGrid>
                <a:gridCol w="6131646">
                  <a:extLst>
                    <a:ext uri="{9D8B030D-6E8A-4147-A177-3AD203B41FA5}">
                      <a16:colId xmlns:a16="http://schemas.microsoft.com/office/drawing/2014/main" val="20000"/>
                    </a:ext>
                  </a:extLst>
                </a:gridCol>
              </a:tblGrid>
              <a:tr h="902773">
                <a:tc>
                  <a:txBody>
                    <a:bodyPr/>
                    <a:lstStyle/>
                    <a:p>
                      <a:pPr marL="0" algn="l" defTabSz="685800" rtl="0" eaLnBrk="1" latinLnBrk="0" hangingPunct="1"/>
                      <a:r>
                        <a:rPr lang="fr-CA" sz="1050" b="1" i="0" u="sng" kern="1200" dirty="0">
                          <a:solidFill>
                            <a:schemeClr val="tx1"/>
                          </a:solidFill>
                          <a:latin typeface="+mn-lt"/>
                          <a:ea typeface="+mn-ea"/>
                          <a:cs typeface="+mn-cs"/>
                        </a:rPr>
                        <a:t>Conclusion :  </a:t>
                      </a:r>
                    </a:p>
                    <a:p>
                      <a:pPr marL="0" marR="0" lvl="0" indent="0" algn="l" defTabSz="685800" rtl="0" eaLnBrk="1" fontAlgn="auto" latinLnBrk="0" hangingPunct="1">
                        <a:lnSpc>
                          <a:spcPct val="100000"/>
                        </a:lnSpc>
                        <a:spcBef>
                          <a:spcPts val="0"/>
                        </a:spcBef>
                        <a:spcAft>
                          <a:spcPts val="0"/>
                        </a:spcAft>
                        <a:buClrTx/>
                        <a:buSzTx/>
                        <a:buFontTx/>
                        <a:buNone/>
                        <a:tabLst/>
                        <a:defRPr/>
                      </a:pPr>
                      <a:r>
                        <a:rPr lang="fr-DZ" sz="1100" kern="1200" dirty="0">
                          <a:solidFill>
                            <a:schemeClr val="tx1"/>
                          </a:solidFill>
                          <a:effectLst/>
                          <a:latin typeface="+mn-lt"/>
                          <a:ea typeface="+mn-ea"/>
                          <a:cs typeface="+mn-cs"/>
                        </a:rPr>
                        <a:t>La torsion d’annexe constitue une urgence à la fois diagnostique et thérapeutique. Son identification préopératoire reste difficile en raison de signes peu spécifiques. Une exploration chirurgicale rapide en cas de forte suspicion, afin de préserver la fonction ovarienne. </a:t>
                      </a:r>
                    </a:p>
                    <a:p>
                      <a:pPr marL="0" algn="l" defTabSz="685800" rtl="0" eaLnBrk="1" latinLnBrk="0" hangingPunct="1"/>
                      <a:endParaRPr lang="fr-CA" sz="900" b="0" u="none" kern="1200" dirty="0">
                        <a:solidFill>
                          <a:schemeClr val="tx1"/>
                        </a:solidFill>
                        <a:latin typeface="+mn-lt"/>
                        <a:ea typeface="+mn-ea"/>
                        <a:cs typeface="+mn-cs"/>
                      </a:endParaRPr>
                    </a:p>
                  </a:txBody>
                  <a:tcPr>
                    <a:lnL w="12700" cmpd="sng">
                      <a:solidFill>
                        <a:srgbClr val="0070C0"/>
                      </a:solidFill>
                      <a:prstDash val="solid"/>
                    </a:lnL>
                    <a:lnR w="12700" cmpd="sng">
                      <a:solidFill>
                        <a:srgbClr val="0070C0"/>
                      </a:solidFill>
                      <a:prstDash val="solid"/>
                    </a:lnR>
                    <a:lnT w="12700" cmpd="sng">
                      <a:solidFill>
                        <a:srgbClr val="0070C0"/>
                      </a:solidFill>
                      <a:prstDash val="solid"/>
                    </a:lnT>
                    <a:lnB w="12700" cmpd="sng">
                      <a:solidFill>
                        <a:srgbClr val="0070C0"/>
                      </a:solidFill>
                      <a:prstDash val="solid"/>
                    </a:lnB>
                  </a:tcPr>
                </a:tc>
                <a:extLst>
                  <a:ext uri="{0D108BD9-81ED-4DB2-BD59-A6C34878D82A}">
                    <a16:rowId xmlns:a16="http://schemas.microsoft.com/office/drawing/2014/main" val="10000"/>
                  </a:ext>
                </a:extLst>
              </a:tr>
            </a:tbl>
          </a:graphicData>
        </a:graphic>
      </p:graphicFrame>
      <p:graphicFrame>
        <p:nvGraphicFramePr>
          <p:cNvPr id="12" name="Tableau 11"/>
          <p:cNvGraphicFramePr>
            <a:graphicFrameLocks noGrp="1"/>
          </p:cNvGraphicFramePr>
          <p:nvPr>
            <p:extLst>
              <p:ext uri="{D42A27DB-BD31-4B8C-83A1-F6EECF244321}">
                <p14:modId xmlns:p14="http://schemas.microsoft.com/office/powerpoint/2010/main" val="379981924"/>
              </p:ext>
            </p:extLst>
          </p:nvPr>
        </p:nvGraphicFramePr>
        <p:xfrm>
          <a:off x="301354" y="10799482"/>
          <a:ext cx="6268640" cy="902773"/>
        </p:xfrm>
        <a:graphic>
          <a:graphicData uri="http://schemas.openxmlformats.org/drawingml/2006/table">
            <a:tbl>
              <a:tblPr/>
              <a:tblGrid>
                <a:gridCol w="6268640">
                  <a:extLst>
                    <a:ext uri="{9D8B030D-6E8A-4147-A177-3AD203B41FA5}">
                      <a16:colId xmlns:a16="http://schemas.microsoft.com/office/drawing/2014/main" val="20000"/>
                    </a:ext>
                  </a:extLst>
                </a:gridCol>
              </a:tblGrid>
              <a:tr h="902773">
                <a:tc>
                  <a:txBody>
                    <a:bodyPr/>
                    <a:lstStyle/>
                    <a:p>
                      <a:pPr marL="0" algn="l" defTabSz="685800" rtl="0" eaLnBrk="1" latinLnBrk="0" hangingPunct="1"/>
                      <a:r>
                        <a:rPr lang="fr-CA" sz="700" b="1" u="sng" kern="1200" dirty="0" err="1">
                          <a:solidFill>
                            <a:schemeClr val="tx1"/>
                          </a:solidFill>
                          <a:latin typeface="+mn-lt"/>
                          <a:ea typeface="+mn-ea"/>
                          <a:cs typeface="+mn-cs"/>
                        </a:rPr>
                        <a:t>References</a:t>
                      </a:r>
                      <a:endParaRPr lang="fr-CA" sz="700" b="1" u="sng" kern="1200" dirty="0">
                        <a:solidFill>
                          <a:schemeClr val="tx1"/>
                        </a:solidFill>
                        <a:latin typeface="+mn-lt"/>
                        <a:ea typeface="+mn-ea"/>
                        <a:cs typeface="+mn-cs"/>
                      </a:endParaRPr>
                    </a:p>
                    <a:p>
                      <a:pPr marL="0" algn="l" defTabSz="685800" rtl="0" eaLnBrk="1" latinLnBrk="0" hangingPunct="1"/>
                      <a:r>
                        <a:rPr lang="fr-CA" sz="700" kern="1200" baseline="0" dirty="0" err="1">
                          <a:solidFill>
                            <a:schemeClr val="tx1"/>
                          </a:solidFill>
                          <a:latin typeface="+mn-lt"/>
                          <a:ea typeface="+mn-ea"/>
                          <a:cs typeface="+mn-cs"/>
                        </a:rPr>
                        <a:t>Oelsner</a:t>
                      </a:r>
                      <a:r>
                        <a:rPr lang="fr-CA" sz="700" kern="1200" baseline="0" dirty="0">
                          <a:solidFill>
                            <a:schemeClr val="tx1"/>
                          </a:solidFill>
                          <a:latin typeface="+mn-lt"/>
                          <a:ea typeface="+mn-ea"/>
                          <a:cs typeface="+mn-cs"/>
                        </a:rPr>
                        <a:t> G, Cohen SB, Soriano D, et al. Minimal </a:t>
                      </a:r>
                      <a:r>
                        <a:rPr lang="fr-CA" sz="700" kern="1200" baseline="0" dirty="0" err="1">
                          <a:solidFill>
                            <a:schemeClr val="tx1"/>
                          </a:solidFill>
                          <a:latin typeface="+mn-lt"/>
                          <a:ea typeface="+mn-ea"/>
                          <a:cs typeface="+mn-cs"/>
                        </a:rPr>
                        <a:t>surgery</a:t>
                      </a:r>
                      <a:r>
                        <a:rPr lang="fr-CA" sz="700" kern="1200" baseline="0" dirty="0">
                          <a:solidFill>
                            <a:schemeClr val="tx1"/>
                          </a:solidFill>
                          <a:latin typeface="+mn-lt"/>
                          <a:ea typeface="+mn-ea"/>
                          <a:cs typeface="+mn-cs"/>
                        </a:rPr>
                        <a:t> for the </a:t>
                      </a:r>
                      <a:r>
                        <a:rPr lang="fr-CA" sz="700" kern="1200" baseline="0" dirty="0" err="1">
                          <a:solidFill>
                            <a:schemeClr val="tx1"/>
                          </a:solidFill>
                          <a:latin typeface="+mn-lt"/>
                          <a:ea typeface="+mn-ea"/>
                          <a:cs typeface="+mn-cs"/>
                        </a:rPr>
                        <a:t>twisted</a:t>
                      </a:r>
                      <a:r>
                        <a:rPr lang="fr-CA" sz="700" kern="1200" baseline="0" dirty="0">
                          <a:solidFill>
                            <a:schemeClr val="tx1"/>
                          </a:solidFill>
                          <a:latin typeface="+mn-lt"/>
                          <a:ea typeface="+mn-ea"/>
                          <a:cs typeface="+mn-cs"/>
                        </a:rPr>
                        <a:t>  </a:t>
                      </a:r>
                      <a:r>
                        <a:rPr lang="fr-CA" sz="700" kern="1200" baseline="0" dirty="0" err="1">
                          <a:solidFill>
                            <a:schemeClr val="tx1"/>
                          </a:solidFill>
                          <a:latin typeface="+mn-lt"/>
                          <a:ea typeface="+mn-ea"/>
                          <a:cs typeface="+mn-cs"/>
                        </a:rPr>
                        <a:t>ischaemic</a:t>
                      </a:r>
                      <a:r>
                        <a:rPr lang="fr-CA" sz="700" kern="1200" baseline="0" dirty="0">
                          <a:solidFill>
                            <a:schemeClr val="tx1"/>
                          </a:solidFill>
                          <a:latin typeface="+mn-lt"/>
                          <a:ea typeface="+mn-ea"/>
                          <a:cs typeface="+mn-cs"/>
                        </a:rPr>
                        <a:t> </a:t>
                      </a:r>
                      <a:r>
                        <a:rPr lang="fr-CA" sz="700" kern="1200" baseline="0" dirty="0" err="1">
                          <a:solidFill>
                            <a:schemeClr val="tx1"/>
                          </a:solidFill>
                          <a:latin typeface="+mn-lt"/>
                          <a:ea typeface="+mn-ea"/>
                          <a:cs typeface="+mn-cs"/>
                        </a:rPr>
                        <a:t>adnexacan</a:t>
                      </a:r>
                      <a:r>
                        <a:rPr lang="fr-CA" sz="700" kern="1200" baseline="0" dirty="0">
                          <a:solidFill>
                            <a:schemeClr val="tx1"/>
                          </a:solidFill>
                          <a:latin typeface="+mn-lt"/>
                          <a:ea typeface="+mn-ea"/>
                          <a:cs typeface="+mn-cs"/>
                        </a:rPr>
                        <a:t> </a:t>
                      </a:r>
                      <a:r>
                        <a:rPr lang="fr-CA" sz="700" kern="1200" baseline="0" dirty="0" err="1">
                          <a:solidFill>
                            <a:schemeClr val="tx1"/>
                          </a:solidFill>
                          <a:latin typeface="+mn-lt"/>
                          <a:ea typeface="+mn-ea"/>
                          <a:cs typeface="+mn-cs"/>
                        </a:rPr>
                        <a:t>preserveovarianfunction</a:t>
                      </a:r>
                      <a:r>
                        <a:rPr lang="fr-CA" sz="700" kern="1200" baseline="0" dirty="0">
                          <a:solidFill>
                            <a:schemeClr val="tx1"/>
                          </a:solidFill>
                          <a:latin typeface="+mn-lt"/>
                          <a:ea typeface="+mn-ea"/>
                          <a:cs typeface="+mn-cs"/>
                        </a:rPr>
                        <a:t>. Hum </a:t>
                      </a:r>
                      <a:r>
                        <a:rPr lang="fr-CA" sz="700" kern="1200" baseline="0" dirty="0" err="1">
                          <a:solidFill>
                            <a:schemeClr val="tx1"/>
                          </a:solidFill>
                          <a:latin typeface="+mn-lt"/>
                          <a:ea typeface="+mn-ea"/>
                          <a:cs typeface="+mn-cs"/>
                        </a:rPr>
                        <a:t>ReprodOxfEngl</a:t>
                      </a:r>
                      <a:r>
                        <a:rPr lang="fr-CA" sz="700" kern="1200" baseline="0" dirty="0">
                          <a:solidFill>
                            <a:schemeClr val="tx1"/>
                          </a:solidFill>
                          <a:latin typeface="+mn-lt"/>
                          <a:ea typeface="+mn-ea"/>
                          <a:cs typeface="+mn-cs"/>
                        </a:rPr>
                        <a:t>. 2003;18(12):2599–602. [PubMed] [Google Scholar]</a:t>
                      </a:r>
                    </a:p>
                    <a:p>
                      <a:pPr marL="0" algn="l" defTabSz="685800" rtl="0" eaLnBrk="1" latinLnBrk="0" hangingPunct="1"/>
                      <a:r>
                        <a:rPr lang="fr-CA" sz="700" kern="1200" baseline="0" dirty="0">
                          <a:solidFill>
                            <a:schemeClr val="tx1"/>
                          </a:solidFill>
                          <a:latin typeface="+mn-lt"/>
                          <a:ea typeface="+mn-ea"/>
                          <a:cs typeface="+mn-cs"/>
                        </a:rPr>
                        <a:t> </a:t>
                      </a:r>
                      <a:r>
                        <a:rPr lang="fr-CA" sz="700" kern="1200" baseline="0" dirty="0" err="1">
                          <a:solidFill>
                            <a:schemeClr val="tx1"/>
                          </a:solidFill>
                          <a:latin typeface="+mn-lt"/>
                          <a:ea typeface="+mn-ea"/>
                          <a:cs typeface="+mn-cs"/>
                        </a:rPr>
                        <a:t>Dolgin</a:t>
                      </a:r>
                      <a:r>
                        <a:rPr lang="fr-CA" sz="700" kern="1200" baseline="0" dirty="0">
                          <a:solidFill>
                            <a:schemeClr val="tx1"/>
                          </a:solidFill>
                          <a:latin typeface="+mn-lt"/>
                          <a:ea typeface="+mn-ea"/>
                          <a:cs typeface="+mn-cs"/>
                        </a:rPr>
                        <a:t> SE, Lublin M, </a:t>
                      </a:r>
                      <a:r>
                        <a:rPr lang="fr-CA" sz="700" kern="1200" baseline="0" dirty="0" err="1">
                          <a:solidFill>
                            <a:schemeClr val="tx1"/>
                          </a:solidFill>
                          <a:latin typeface="+mn-lt"/>
                          <a:ea typeface="+mn-ea"/>
                          <a:cs typeface="+mn-cs"/>
                        </a:rPr>
                        <a:t>Shlasko</a:t>
                      </a:r>
                      <a:r>
                        <a:rPr lang="fr-CA" sz="700" kern="1200" baseline="0" dirty="0">
                          <a:solidFill>
                            <a:schemeClr val="tx1"/>
                          </a:solidFill>
                          <a:latin typeface="+mn-lt"/>
                          <a:ea typeface="+mn-ea"/>
                          <a:cs typeface="+mn-cs"/>
                        </a:rPr>
                        <a:t> E. </a:t>
                      </a:r>
                      <a:r>
                        <a:rPr lang="fr-CA" sz="700" kern="1200" baseline="0" dirty="0" err="1">
                          <a:solidFill>
                            <a:schemeClr val="tx1"/>
                          </a:solidFill>
                          <a:latin typeface="+mn-lt"/>
                          <a:ea typeface="+mn-ea"/>
                          <a:cs typeface="+mn-cs"/>
                        </a:rPr>
                        <a:t>Maximizingovarian</a:t>
                      </a:r>
                      <a:r>
                        <a:rPr lang="fr-CA" sz="700" kern="1200" baseline="0" dirty="0">
                          <a:solidFill>
                            <a:schemeClr val="tx1"/>
                          </a:solidFill>
                          <a:latin typeface="+mn-lt"/>
                          <a:ea typeface="+mn-ea"/>
                          <a:cs typeface="+mn-cs"/>
                        </a:rPr>
                        <a:t> salvage </a:t>
                      </a:r>
                      <a:r>
                        <a:rPr lang="fr-CA" sz="700" kern="1200" baseline="0" dirty="0" err="1">
                          <a:solidFill>
                            <a:schemeClr val="tx1"/>
                          </a:solidFill>
                          <a:latin typeface="+mn-lt"/>
                          <a:ea typeface="+mn-ea"/>
                          <a:cs typeface="+mn-cs"/>
                        </a:rPr>
                        <a:t>when</a:t>
                      </a:r>
                      <a:r>
                        <a:rPr lang="fr-CA" sz="700" kern="1200" baseline="0" dirty="0">
                          <a:solidFill>
                            <a:schemeClr val="tx1"/>
                          </a:solidFill>
                          <a:latin typeface="+mn-lt"/>
                          <a:ea typeface="+mn-ea"/>
                          <a:cs typeface="+mn-cs"/>
                        </a:rPr>
                        <a:t> </a:t>
                      </a:r>
                      <a:r>
                        <a:rPr lang="fr-CA" sz="700" kern="1200" baseline="0" dirty="0" err="1">
                          <a:solidFill>
                            <a:schemeClr val="tx1"/>
                          </a:solidFill>
                          <a:latin typeface="+mn-lt"/>
                          <a:ea typeface="+mn-ea"/>
                          <a:cs typeface="+mn-cs"/>
                        </a:rPr>
                        <a:t>treating</a:t>
                      </a:r>
                      <a:r>
                        <a:rPr lang="fr-CA" sz="700" kern="1200" baseline="0" dirty="0">
                          <a:solidFill>
                            <a:schemeClr val="tx1"/>
                          </a:solidFill>
                          <a:latin typeface="+mn-lt"/>
                          <a:ea typeface="+mn-ea"/>
                          <a:cs typeface="+mn-cs"/>
                        </a:rPr>
                        <a:t> idiopathique </a:t>
                      </a:r>
                      <a:r>
                        <a:rPr lang="fr-CA" sz="700" kern="1200" baseline="0" dirty="0" err="1">
                          <a:solidFill>
                            <a:schemeClr val="tx1"/>
                          </a:solidFill>
                          <a:latin typeface="+mn-lt"/>
                          <a:ea typeface="+mn-ea"/>
                          <a:cs typeface="+mn-cs"/>
                        </a:rPr>
                        <a:t>adnexal</a:t>
                      </a:r>
                      <a:r>
                        <a:rPr lang="fr-CA" sz="700" kern="1200" baseline="0" dirty="0">
                          <a:solidFill>
                            <a:schemeClr val="tx1"/>
                          </a:solidFill>
                          <a:latin typeface="+mn-lt"/>
                          <a:ea typeface="+mn-ea"/>
                          <a:cs typeface="+mn-cs"/>
                        </a:rPr>
                        <a:t> torsion. J </a:t>
                      </a:r>
                      <a:r>
                        <a:rPr lang="fr-CA" sz="700" kern="1200" baseline="0" dirty="0" err="1">
                          <a:solidFill>
                            <a:schemeClr val="tx1"/>
                          </a:solidFill>
                          <a:latin typeface="+mn-lt"/>
                          <a:ea typeface="+mn-ea"/>
                          <a:cs typeface="+mn-cs"/>
                        </a:rPr>
                        <a:t>PediatrSurg</a:t>
                      </a:r>
                      <a:r>
                        <a:rPr lang="fr-CA" sz="700" kern="1200" baseline="0" dirty="0">
                          <a:solidFill>
                            <a:schemeClr val="tx1"/>
                          </a:solidFill>
                          <a:latin typeface="+mn-lt"/>
                          <a:ea typeface="+mn-ea"/>
                          <a:cs typeface="+mn-cs"/>
                        </a:rPr>
                        <a:t>. 2000;35(4):624–6. [PubMed] [Google Scholar]</a:t>
                      </a:r>
                    </a:p>
                    <a:p>
                      <a:pPr marL="0" algn="l" defTabSz="685800" rtl="0" eaLnBrk="1" latinLnBrk="0" hangingPunct="1"/>
                      <a:r>
                        <a:rPr lang="fr-CA" sz="700" kern="1200" baseline="0" dirty="0" err="1">
                          <a:solidFill>
                            <a:schemeClr val="tx1"/>
                          </a:solidFill>
                          <a:latin typeface="+mn-lt"/>
                          <a:ea typeface="+mn-ea"/>
                          <a:cs typeface="+mn-cs"/>
                        </a:rPr>
                        <a:t>Pansky</a:t>
                      </a:r>
                      <a:r>
                        <a:rPr lang="fr-CA" sz="700" kern="1200" baseline="0" dirty="0">
                          <a:solidFill>
                            <a:schemeClr val="tx1"/>
                          </a:solidFill>
                          <a:latin typeface="+mn-lt"/>
                          <a:ea typeface="+mn-ea"/>
                          <a:cs typeface="+mn-cs"/>
                        </a:rPr>
                        <a:t> M, </a:t>
                      </a:r>
                      <a:r>
                        <a:rPr lang="fr-CA" sz="700" kern="1200" baseline="0" dirty="0" err="1">
                          <a:solidFill>
                            <a:schemeClr val="tx1"/>
                          </a:solidFill>
                          <a:latin typeface="+mn-lt"/>
                          <a:ea typeface="+mn-ea"/>
                          <a:cs typeface="+mn-cs"/>
                        </a:rPr>
                        <a:t>Smorgick</a:t>
                      </a:r>
                      <a:r>
                        <a:rPr lang="fr-CA" sz="700" kern="1200" baseline="0" dirty="0">
                          <a:solidFill>
                            <a:schemeClr val="tx1"/>
                          </a:solidFill>
                          <a:latin typeface="+mn-lt"/>
                          <a:ea typeface="+mn-ea"/>
                          <a:cs typeface="+mn-cs"/>
                        </a:rPr>
                        <a:t> N, Herman A, et al. Torsion of normal </a:t>
                      </a:r>
                      <a:r>
                        <a:rPr lang="fr-CA" sz="700" kern="1200" baseline="0" dirty="0" err="1">
                          <a:solidFill>
                            <a:schemeClr val="tx1"/>
                          </a:solidFill>
                          <a:latin typeface="+mn-lt"/>
                          <a:ea typeface="+mn-ea"/>
                          <a:cs typeface="+mn-cs"/>
                        </a:rPr>
                        <a:t>adnexa</a:t>
                      </a:r>
                      <a:r>
                        <a:rPr lang="fr-CA" sz="700" kern="1200" baseline="0" dirty="0">
                          <a:solidFill>
                            <a:schemeClr val="tx1"/>
                          </a:solidFill>
                          <a:latin typeface="+mn-lt"/>
                          <a:ea typeface="+mn-ea"/>
                          <a:cs typeface="+mn-cs"/>
                        </a:rPr>
                        <a:t> in post </a:t>
                      </a:r>
                      <a:r>
                        <a:rPr lang="fr-CA" sz="700" kern="1200" baseline="0" dirty="0" err="1">
                          <a:solidFill>
                            <a:schemeClr val="tx1"/>
                          </a:solidFill>
                          <a:latin typeface="+mn-lt"/>
                          <a:ea typeface="+mn-ea"/>
                          <a:cs typeface="+mn-cs"/>
                        </a:rPr>
                        <a:t>menarchal</a:t>
                      </a:r>
                      <a:r>
                        <a:rPr lang="fr-CA" sz="700" kern="1200" baseline="0" dirty="0">
                          <a:solidFill>
                            <a:schemeClr val="tx1"/>
                          </a:solidFill>
                          <a:latin typeface="+mn-lt"/>
                          <a:ea typeface="+mn-ea"/>
                          <a:cs typeface="+mn-cs"/>
                        </a:rPr>
                        <a:t> </a:t>
                      </a:r>
                      <a:r>
                        <a:rPr lang="fr-CA" sz="700" kern="1200" baseline="0" dirty="0" err="1">
                          <a:solidFill>
                            <a:schemeClr val="tx1"/>
                          </a:solidFill>
                          <a:latin typeface="+mn-lt"/>
                          <a:ea typeface="+mn-ea"/>
                          <a:cs typeface="+mn-cs"/>
                        </a:rPr>
                        <a:t>women</a:t>
                      </a:r>
                      <a:r>
                        <a:rPr lang="fr-CA" sz="700" kern="1200" baseline="0" dirty="0">
                          <a:solidFill>
                            <a:schemeClr val="tx1"/>
                          </a:solidFill>
                          <a:latin typeface="+mn-lt"/>
                          <a:ea typeface="+mn-ea"/>
                          <a:cs typeface="+mn-cs"/>
                        </a:rPr>
                        <a:t> and </a:t>
                      </a:r>
                      <a:r>
                        <a:rPr lang="fr-CA" sz="700" kern="1200" baseline="0" dirty="0" err="1">
                          <a:solidFill>
                            <a:schemeClr val="tx1"/>
                          </a:solidFill>
                          <a:latin typeface="+mn-lt"/>
                          <a:ea typeface="+mn-ea"/>
                          <a:cs typeface="+mn-cs"/>
                        </a:rPr>
                        <a:t>risk</a:t>
                      </a:r>
                      <a:r>
                        <a:rPr lang="fr-CA" sz="700" kern="1200" baseline="0" dirty="0">
                          <a:solidFill>
                            <a:schemeClr val="tx1"/>
                          </a:solidFill>
                          <a:latin typeface="+mn-lt"/>
                          <a:ea typeface="+mn-ea"/>
                          <a:cs typeface="+mn-cs"/>
                        </a:rPr>
                        <a:t> of </a:t>
                      </a:r>
                      <a:r>
                        <a:rPr lang="fr-CA" sz="700" kern="1200" baseline="0" dirty="0" err="1">
                          <a:solidFill>
                            <a:schemeClr val="tx1"/>
                          </a:solidFill>
                          <a:latin typeface="+mn-lt"/>
                          <a:ea typeface="+mn-ea"/>
                          <a:cs typeface="+mn-cs"/>
                        </a:rPr>
                        <a:t>recurrence</a:t>
                      </a:r>
                      <a:r>
                        <a:rPr lang="fr-CA" sz="700" kern="1200" baseline="0" dirty="0">
                          <a:solidFill>
                            <a:schemeClr val="tx1"/>
                          </a:solidFill>
                          <a:latin typeface="+mn-lt"/>
                          <a:ea typeface="+mn-ea"/>
                          <a:cs typeface="+mn-cs"/>
                        </a:rPr>
                        <a:t>. </a:t>
                      </a:r>
                      <a:r>
                        <a:rPr lang="fr-CA" sz="700" kern="1200" baseline="0" dirty="0" err="1">
                          <a:solidFill>
                            <a:schemeClr val="tx1"/>
                          </a:solidFill>
                          <a:latin typeface="+mn-lt"/>
                          <a:ea typeface="+mn-ea"/>
                          <a:cs typeface="+mn-cs"/>
                        </a:rPr>
                        <a:t>ObstetGynecol</a:t>
                      </a:r>
                      <a:r>
                        <a:rPr lang="fr-CA" sz="700" kern="1200" baseline="0" dirty="0">
                          <a:solidFill>
                            <a:schemeClr val="tx1"/>
                          </a:solidFill>
                          <a:latin typeface="+mn-lt"/>
                          <a:ea typeface="+mn-ea"/>
                          <a:cs typeface="+mn-cs"/>
                        </a:rPr>
                        <a:t>. 2007;109(2 Pt 1):355–9. [PubMed] [Google Scholar]</a:t>
                      </a:r>
                    </a:p>
                    <a:p>
                      <a:pPr marL="0" algn="l" defTabSz="685800" rtl="0" eaLnBrk="1" latinLnBrk="0" hangingPunct="1"/>
                      <a:endParaRPr lang="fr-CA" sz="700" b="1" u="sng" kern="1200" dirty="0">
                        <a:solidFill>
                          <a:schemeClr val="tx1"/>
                        </a:solidFill>
                        <a:latin typeface="+mn-lt"/>
                        <a:ea typeface="+mn-ea"/>
                        <a:cs typeface="+mn-cs"/>
                      </a:endParaRPr>
                    </a:p>
                  </a:txBody>
                  <a:tcPr>
                    <a:lnL w="12700" cmpd="sng">
                      <a:solidFill>
                        <a:srgbClr val="0070C0"/>
                      </a:solidFill>
                      <a:prstDash val="solid"/>
                    </a:lnL>
                    <a:lnR w="12700" cmpd="sng">
                      <a:solidFill>
                        <a:srgbClr val="0070C0"/>
                      </a:solidFill>
                      <a:prstDash val="solid"/>
                    </a:lnR>
                    <a:lnT w="12700" cmpd="sng">
                      <a:solidFill>
                        <a:srgbClr val="0070C0"/>
                      </a:solidFill>
                      <a:prstDash val="solid"/>
                    </a:lnT>
                    <a:lnB w="12700" cmpd="sng">
                      <a:solidFill>
                        <a:srgbClr val="0070C0"/>
                      </a:solidFill>
                      <a:prstDash val="solid"/>
                    </a:lnB>
                  </a:tcPr>
                </a:tc>
                <a:extLst>
                  <a:ext uri="{0D108BD9-81ED-4DB2-BD59-A6C34878D82A}">
                    <a16:rowId xmlns:a16="http://schemas.microsoft.com/office/drawing/2014/main" val="10000"/>
                  </a:ext>
                </a:extLst>
              </a:tr>
            </a:tbl>
          </a:graphicData>
        </a:graphic>
      </p:graphicFrame>
      <p:sp>
        <p:nvSpPr>
          <p:cNvPr id="2" name="ZoneTexte 1">
            <a:extLst>
              <a:ext uri="{FF2B5EF4-FFF2-40B4-BE49-F238E27FC236}">
                <a16:creationId xmlns:a16="http://schemas.microsoft.com/office/drawing/2014/main" id="{9FA856F4-E1DA-D480-A65F-CB47742B5E97}"/>
              </a:ext>
            </a:extLst>
          </p:cNvPr>
          <p:cNvSpPr txBox="1"/>
          <p:nvPr/>
        </p:nvSpPr>
        <p:spPr>
          <a:xfrm>
            <a:off x="302854" y="822601"/>
            <a:ext cx="6131647" cy="276999"/>
          </a:xfrm>
          <a:prstGeom prst="rect">
            <a:avLst/>
          </a:prstGeom>
          <a:noFill/>
        </p:spPr>
        <p:txBody>
          <a:bodyPr wrap="square">
            <a:spAutoFit/>
          </a:bodyPr>
          <a:lstStyle/>
          <a:p>
            <a:pPr algn="ctr"/>
            <a:r>
              <a:rPr lang="fr-FR" sz="1200" dirty="0"/>
              <a:t>Service de Gynécologie Obstétrique EPH KOUBA, Alger.</a:t>
            </a:r>
          </a:p>
        </p:txBody>
      </p:sp>
      <p:sp>
        <p:nvSpPr>
          <p:cNvPr id="5" name="ZoneTexte 4">
            <a:extLst>
              <a:ext uri="{FF2B5EF4-FFF2-40B4-BE49-F238E27FC236}">
                <a16:creationId xmlns:a16="http://schemas.microsoft.com/office/drawing/2014/main" id="{FD0E5DE5-2FE7-55FF-C469-1E3DBA6D9BA4}"/>
              </a:ext>
            </a:extLst>
          </p:cNvPr>
          <p:cNvSpPr txBox="1"/>
          <p:nvPr/>
        </p:nvSpPr>
        <p:spPr>
          <a:xfrm>
            <a:off x="363174" y="564289"/>
            <a:ext cx="5640512" cy="307777"/>
          </a:xfrm>
          <a:prstGeom prst="rect">
            <a:avLst/>
          </a:prstGeom>
          <a:noFill/>
        </p:spPr>
        <p:txBody>
          <a:bodyPr wrap="square">
            <a:spAutoFit/>
          </a:bodyPr>
          <a:lstStyle/>
          <a:p>
            <a:pPr algn="ctr"/>
            <a:r>
              <a:rPr lang="fr-FR" sz="1400" b="1" dirty="0">
                <a:effectLst/>
                <a:latin typeface="Calibri" panose="020F0502020204030204" pitchFamily="34" charset="0"/>
                <a:ea typeface="Calibri" panose="020F0502020204030204" pitchFamily="34" charset="0"/>
                <a:cs typeface="Arial" panose="020B0604020202020204" pitchFamily="34" charset="0"/>
              </a:rPr>
              <a:t>Dr </a:t>
            </a:r>
            <a:r>
              <a:rPr lang="fr-FR" sz="1400" b="1" dirty="0">
                <a:latin typeface="Calibri" panose="020F0502020204030204" pitchFamily="34" charset="0"/>
                <a:ea typeface="Calibri" panose="020F0502020204030204" pitchFamily="34" charset="0"/>
                <a:cs typeface="Arial" panose="020B0604020202020204" pitchFamily="34" charset="0"/>
              </a:rPr>
              <a:t>HEDLI-DR TLIJANE- </a:t>
            </a:r>
            <a:r>
              <a:rPr lang="fr-FR" sz="1400" b="1" dirty="0">
                <a:effectLst/>
                <a:latin typeface="Calibri" panose="020F0502020204030204" pitchFamily="34" charset="0"/>
                <a:ea typeface="Calibri" panose="020F0502020204030204" pitchFamily="34" charset="0"/>
                <a:cs typeface="Arial" panose="020B0604020202020204" pitchFamily="34" charset="0"/>
              </a:rPr>
              <a:t>PR BENDAOUD- PR KACI</a:t>
            </a:r>
            <a:endParaRPr lang="fr-FR" sz="1050" b="1" dirty="0"/>
          </a:p>
        </p:txBody>
      </p:sp>
      <p:graphicFrame>
        <p:nvGraphicFramePr>
          <p:cNvPr id="14" name="Tableau 13">
            <a:extLst>
              <a:ext uri="{FF2B5EF4-FFF2-40B4-BE49-F238E27FC236}">
                <a16:creationId xmlns:a16="http://schemas.microsoft.com/office/drawing/2014/main" id="{831C195A-72E8-5D71-F16E-0E88125436BB}"/>
              </a:ext>
            </a:extLst>
          </p:cNvPr>
          <p:cNvGraphicFramePr>
            <a:graphicFrameLocks noGrp="1"/>
          </p:cNvGraphicFramePr>
          <p:nvPr>
            <p:extLst>
              <p:ext uri="{D42A27DB-BD31-4B8C-83A1-F6EECF244321}">
                <p14:modId xmlns:p14="http://schemas.microsoft.com/office/powerpoint/2010/main" val="1877915239"/>
              </p:ext>
            </p:extLst>
          </p:nvPr>
        </p:nvGraphicFramePr>
        <p:xfrm>
          <a:off x="301354" y="7016957"/>
          <a:ext cx="2436340" cy="2168450"/>
        </p:xfrm>
        <a:graphic>
          <a:graphicData uri="http://schemas.openxmlformats.org/drawingml/2006/table">
            <a:tbl>
              <a:tblPr/>
              <a:tblGrid>
                <a:gridCol w="2436340">
                  <a:extLst>
                    <a:ext uri="{9D8B030D-6E8A-4147-A177-3AD203B41FA5}">
                      <a16:colId xmlns:a16="http://schemas.microsoft.com/office/drawing/2014/main" val="20000"/>
                    </a:ext>
                  </a:extLst>
                </a:gridCol>
              </a:tblGrid>
              <a:tr h="2168450">
                <a:tc>
                  <a:txBody>
                    <a:bodyPr/>
                    <a:lstStyle/>
                    <a:p>
                      <a:pPr marL="0" algn="l" defTabSz="685800" rtl="0" eaLnBrk="1" latinLnBrk="0" hangingPunct="1"/>
                      <a:endParaRPr lang="fr-CA" sz="900" b="0" u="none" kern="1200" baseline="0" dirty="0">
                        <a:solidFill>
                          <a:schemeClr val="tx1"/>
                        </a:solidFill>
                        <a:latin typeface="+mj-lt"/>
                        <a:ea typeface="+mn-ea"/>
                        <a:cs typeface="+mn-cs"/>
                      </a:endParaRPr>
                    </a:p>
                  </a:txBody>
                  <a:tcPr>
                    <a:lnL w="12700" cmpd="sng">
                      <a:solidFill>
                        <a:srgbClr val="0070C0"/>
                      </a:solidFill>
                      <a:prstDash val="solid"/>
                    </a:lnL>
                    <a:lnR w="12700" cmpd="sng">
                      <a:solidFill>
                        <a:srgbClr val="0070C0"/>
                      </a:solidFill>
                      <a:prstDash val="solid"/>
                    </a:lnR>
                    <a:lnT w="12700" cmpd="sng">
                      <a:solidFill>
                        <a:srgbClr val="0070C0"/>
                      </a:solidFill>
                      <a:prstDash val="solid"/>
                    </a:lnT>
                    <a:lnB w="12700" cmpd="sng">
                      <a:solidFill>
                        <a:srgbClr val="0070C0"/>
                      </a:solidFill>
                      <a:prstDash val="solid"/>
                    </a:lnB>
                  </a:tcPr>
                </a:tc>
                <a:extLst>
                  <a:ext uri="{0D108BD9-81ED-4DB2-BD59-A6C34878D82A}">
                    <a16:rowId xmlns:a16="http://schemas.microsoft.com/office/drawing/2014/main" val="10000"/>
                  </a:ext>
                </a:extLst>
              </a:tr>
            </a:tbl>
          </a:graphicData>
        </a:graphic>
      </p:graphicFrame>
      <p:pic>
        <p:nvPicPr>
          <p:cNvPr id="6" name="Image 5">
            <a:extLst>
              <a:ext uri="{FF2B5EF4-FFF2-40B4-BE49-F238E27FC236}">
                <a16:creationId xmlns:a16="http://schemas.microsoft.com/office/drawing/2014/main" id="{5D339CB4-40A3-7919-BD3E-6263681D522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058" t="-790" r="2116" b="-373"/>
          <a:stretch/>
        </p:blipFill>
        <p:spPr>
          <a:xfrm>
            <a:off x="324770" y="7016958"/>
            <a:ext cx="2436340" cy="2194331"/>
          </a:xfrm>
          <a:prstGeom prst="rect">
            <a:avLst/>
          </a:prstGeom>
        </p:spPr>
      </p:pic>
      <p:pic>
        <p:nvPicPr>
          <p:cNvPr id="7" name="Image 6">
            <a:extLst>
              <a:ext uri="{FF2B5EF4-FFF2-40B4-BE49-F238E27FC236}">
                <a16:creationId xmlns:a16="http://schemas.microsoft.com/office/drawing/2014/main" id="{6BA85000-B472-BA8C-E0C0-A2FD2186BB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841628"/>
            <a:ext cx="6858000" cy="1959429"/>
          </a:xfrm>
          <a:prstGeom prst="rect">
            <a:avLst/>
          </a:prstGeom>
        </p:spPr>
      </p:pic>
    </p:spTree>
    <p:extLst>
      <p:ext uri="{BB962C8B-B14F-4D97-AF65-F5344CB8AC3E}">
        <p14:creationId xmlns:p14="http://schemas.microsoft.com/office/powerpoint/2010/main" val="19806777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9903</TotalTime>
  <Words>824</Words>
  <Application>Microsoft Office PowerPoint</Application>
  <PresentationFormat>Grand écran</PresentationFormat>
  <Paragraphs>23</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Torsion d’annexe chez une adolescente : A propos d’un cas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Ayoub Joob</dc:creator>
  <cp:lastModifiedBy>Nadjib Benalouache</cp:lastModifiedBy>
  <cp:revision>86</cp:revision>
  <dcterms:created xsi:type="dcterms:W3CDTF">2022-10-30T15:43:07Z</dcterms:created>
  <dcterms:modified xsi:type="dcterms:W3CDTF">2025-05-15T11:43:32Z</dcterms:modified>
</cp:coreProperties>
</file>